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859" r:id="rId2"/>
    <p:sldId id="1017" r:id="rId3"/>
    <p:sldId id="1018" r:id="rId4"/>
    <p:sldId id="1055" r:id="rId5"/>
    <p:sldId id="1020" r:id="rId6"/>
    <p:sldId id="1021" r:id="rId7"/>
    <p:sldId id="1022" r:id="rId8"/>
    <p:sldId id="1026" r:id="rId9"/>
    <p:sldId id="1056" r:id="rId10"/>
    <p:sldId id="1057" r:id="rId11"/>
    <p:sldId id="1028" r:id="rId12"/>
    <p:sldId id="1024" r:id="rId13"/>
    <p:sldId id="1042" r:id="rId14"/>
    <p:sldId id="1029" r:id="rId15"/>
    <p:sldId id="1032" r:id="rId16"/>
    <p:sldId id="1033" r:id="rId1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CEF"/>
    <a:srgbClr val="E3F2E7"/>
    <a:srgbClr val="D8ECDD"/>
    <a:srgbClr val="2CBBED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5" d="100"/>
          <a:sy n="105" d="100"/>
        </p:scale>
        <p:origin x="13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物理 必修 第一册  </a:t>
            </a:r>
            <a:r>
              <a:rPr lang="en-US" altLang="zh-CN" sz="2000" dirty="0" err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章  相互作用</a:t>
            </a:r>
            <a:r>
              <a:rPr lang="en-US" altLang="zh-CN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力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34327" y="2820662"/>
            <a:ext cx="11523345" cy="216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 dirty="0">
                <a:solidFill>
                  <a:srgbClr val="000000"/>
                </a:solidFill>
              </a:rPr>
              <a:t>1</a:t>
            </a:r>
            <a:r>
              <a:rPr lang="en-US" altLang="zh-CN" sz="4800" b="0" dirty="0">
                <a:solidFill>
                  <a:srgbClr val="000000"/>
                </a:solidFill>
                <a:latin typeface="+mj-ea"/>
                <a:ea typeface="+mj-ea"/>
              </a:rPr>
              <a:t>.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重力与弹力</a:t>
            </a: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en-US" altLang="zh-CN" sz="4800" b="0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1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课时　重力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画力的图示时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标度应根据力的大小合理选取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使表示力的有向线段的长度等于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段标度的长度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画同一物体受到的不同的力时要用同一标度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对于几何形状规则的物体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在画力的图示或示意图时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有向线段的起点可画在其几何中心处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画力的图示时应标出力的方向、力的符号、力的大小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585" y="861460"/>
            <a:ext cx="1825867" cy="424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697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2"/>
          <p:cNvSpPr txBox="1">
            <a:spLocks/>
          </p:cNvSpPr>
          <p:nvPr/>
        </p:nvSpPr>
        <p:spPr bwMode="auto">
          <a:xfrm>
            <a:off x="360854" y="4627002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由题图可知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的大小与其他三个不同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的方向与其他三个不同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的作用效果与其他两个不相同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的大小、方向都相同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而且作用在同一条直线上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的作用效果是相同的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图所示是小车所受外力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的图示，所选标度都相同，则对于小车的运动，作用效果相同的是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9996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999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都不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相同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4典例2.eps" descr="id:214749170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220" y="947359"/>
            <a:ext cx="904076" cy="291022"/>
          </a:xfrm>
          <a:prstGeom prst="rect">
            <a:avLst/>
          </a:prstGeom>
        </p:spPr>
      </p:pic>
      <p:pic>
        <p:nvPicPr>
          <p:cNvPr id="8" name="24答案.eps" descr="id:214749172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4318766"/>
            <a:ext cx="764309" cy="272473"/>
          </a:xfrm>
          <a:prstGeom prst="rect">
            <a:avLst/>
          </a:prstGeom>
        </p:spPr>
      </p:pic>
      <p:pic>
        <p:nvPicPr>
          <p:cNvPr id="11" name="24解析.eps" descr="id:214749169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6574" y="4812711"/>
            <a:ext cx="764309" cy="27247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50790" y="2276872"/>
            <a:ext cx="4750972" cy="70873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08474" y="2308341"/>
            <a:ext cx="4336839" cy="662078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2539669" y="2924944"/>
            <a:ext cx="920649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en-US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甲               乙             丙             丁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312868" y="422416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73105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内容占位符 1"/>
          <p:cNvSpPr>
            <a:spLocks noGrp="1"/>
          </p:cNvSpPr>
          <p:nvPr>
            <p:ph idx="1"/>
          </p:nvPr>
        </p:nvSpPr>
        <p:spPr>
          <a:xfrm>
            <a:off x="360854" y="854930"/>
            <a:ext cx="11485848" cy="1130246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的图示反映力的三要素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而力的示意图只反映力的作用点和方向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在分析物体受力时经常用到力的示意图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382" y="902555"/>
            <a:ext cx="1844833" cy="473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610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899327"/>
            <a:ext cx="981824" cy="342567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/>
              <a:t> </a:t>
            </a:r>
            <a:r>
              <a:rPr lang="en-US" altLang="zh-CN" dirty="0" smtClean="0"/>
              <a:t>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重心</a:t>
            </a:r>
            <a:r>
              <a:rPr lang="zh-CN" altLang="zh-CN" b="1" dirty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的确定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质量分布均匀的物体，重心的位置只跟物体的形状有关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若物体的形状是几何对称的，则几何中心就是重心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质量分布不均匀的物体，重心的位置除了跟物体的形状有关外，还跟物体质量的分布情况有关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利用几何知识确定重心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画出示意图；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找几何关系；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确定重心位置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9751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746120"/>
            <a:ext cx="11485848" cy="5678478"/>
          </a:xfrm>
          <a:prstGeom prst="rect">
            <a:avLst/>
          </a:prstGeom>
          <a:solidFill>
            <a:srgbClr val="E3F2E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寻找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重心的方法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原理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二力平衡时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两个力等大、反向、共线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方法一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200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支撑法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轴对称的碗、碟等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它们的重心在中轴线上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可用二力平衡的方法找到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用一根手指将碟子挑起静止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即可找到其重心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方法二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200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悬挂法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薄板形物体的重心可用悬挂法确定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如图所示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先在</a:t>
            </a:r>
            <a:r>
              <a:rPr lang="en-US" altLang="zh-CN" sz="22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点把板悬挂起来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物体静止时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物体所受的重力与悬绳的拉力在同一竖直线上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所以物体的重心一定在通过</a:t>
            </a:r>
            <a:r>
              <a:rPr lang="en-US" altLang="zh-CN" sz="22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点的竖直线</a:t>
            </a:r>
            <a:r>
              <a:rPr lang="en-US" altLang="zh-CN" sz="22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上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然后在</a:t>
            </a:r>
            <a:r>
              <a:rPr lang="en-US" altLang="zh-CN" sz="22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点把物体悬挂起来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同理可知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物体的重心一定在通过</a:t>
            </a:r>
            <a:r>
              <a:rPr lang="en-US" altLang="zh-CN" sz="22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点的竖直线</a:t>
            </a:r>
            <a:r>
              <a:rPr lang="en-US" altLang="zh-CN" sz="22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CD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上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2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22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CD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的交点</a:t>
            </a:r>
            <a:r>
              <a:rPr lang="en-US" altLang="zh-CN" sz="22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就是薄板的重心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382" y="793745"/>
            <a:ext cx="1844833" cy="473135"/>
          </a:xfrm>
          <a:prstGeom prst="rect">
            <a:avLst/>
          </a:prstGeom>
        </p:spPr>
      </p:pic>
      <p:pic>
        <p:nvPicPr>
          <p:cNvPr id="4" name="CZ247.eps" descr="id:214749398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43078" y="2780928"/>
            <a:ext cx="2592288" cy="158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746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 b="1" dirty="0">
                <a:solidFill>
                  <a:srgbClr val="000000"/>
                </a:solidFill>
                <a:ea typeface="+mj-ea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安徽蚌埠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层学校期中联考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如图甲所示为一种儿童玩具——不倒翁，其纵截面如图乙所示，底部是半球形，球心为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，顶点为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静止时直立，用手推一下上部，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倾斜，放手后来回摆动若干次后重新直立静止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下列判断正确的是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的重心位于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的重心位于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点上方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从直立变倾斜摆动的过程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其重心上升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从直立变倾斜摆动的过程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其重心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下降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4典例3.eps" descr="id:214749174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220" y="937834"/>
            <a:ext cx="904076" cy="291022"/>
          </a:xfrm>
          <a:prstGeom prst="rect">
            <a:avLst/>
          </a:prstGeom>
        </p:spPr>
      </p:pic>
      <p:pic>
        <p:nvPicPr>
          <p:cNvPr id="6" name="24答案.eps" descr="id:214749176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5316767"/>
            <a:ext cx="764309" cy="272473"/>
          </a:xfrm>
          <a:prstGeom prst="rect">
            <a:avLst/>
          </a:prstGeom>
        </p:spPr>
      </p:pic>
      <p:pic>
        <p:nvPicPr>
          <p:cNvPr id="7" name="ef576.jpg" descr="id:214749400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319342" y="2728546"/>
            <a:ext cx="3886314" cy="211219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247022" y="523292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77465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4解析.eps" descr="id:21474916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948222"/>
            <a:ext cx="764309" cy="272473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708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假设</a:t>
            </a:r>
            <a:r>
              <a:rPr lang="en-US" altLang="zh-CN" sz="22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翁</a:t>
            </a:r>
            <a:r>
              <a:rPr lang="en-US" altLang="zh-CN" sz="22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的重心在</a:t>
            </a:r>
            <a:r>
              <a:rPr lang="en-US" altLang="zh-CN" sz="22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则倾斜后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其受到的支持力还是沿</a:t>
            </a:r>
            <a:endParaRPr lang="en-US" altLang="zh-CN" sz="2200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半径过球心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200" b="1" dirty="0" smtClean="0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翁</a:t>
            </a:r>
            <a:r>
              <a:rPr lang="en-US" altLang="zh-CN" sz="22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仍平衡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不会自动恢复直立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假设不倒翁的重心</a:t>
            </a:r>
            <a:endParaRPr lang="en-US" altLang="zh-CN" sz="2200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sz="22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点上方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当不倒翁倾斜时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其受到的重力和支持力将不再共线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en-US" altLang="zh-CN" sz="2200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且这两个力的共同作用会使倾角继续增大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200" b="1" dirty="0" smtClean="0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翁</a:t>
            </a:r>
            <a:r>
              <a:rPr lang="en-US" altLang="zh-CN" sz="22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不会自动直立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假设不倒翁的重心在</a:t>
            </a:r>
            <a:r>
              <a:rPr lang="en-US" altLang="zh-CN" sz="22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点下方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当不倒翁倾斜时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其受到的重力和支持力将不再共线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且这两个力的共同作用会使倾角减小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</a:t>
            </a:r>
            <a:r>
              <a:rPr lang="en-US" altLang="zh-CN" sz="22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翁</a:t>
            </a:r>
            <a:r>
              <a:rPr lang="en-US" altLang="zh-CN" sz="22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能自动直立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sz="2200" b="1" dirty="0" smtClean="0">
                <a:solidFill>
                  <a:srgbClr val="000000"/>
                </a:solidFill>
                <a:uFill>
                  <a:solidFill>
                    <a:srgbClr val="00AC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u="wavyHeavy" dirty="0" smtClean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Heavy" dirty="0" smtClean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翁</a:t>
            </a:r>
            <a:r>
              <a:rPr lang="en-US" altLang="zh-CN" b="1" u="wavyHeavy" dirty="0" smtClean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u="wavyHeavy" dirty="0" smtClean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静止时重心位置最低</a:t>
            </a:r>
            <a:r>
              <a:rPr lang="zh-CN" altLang="zh-CN" b="1" u="wavyHeavy" dirty="0" smtClean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wavyHeavy" dirty="0" smtClean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所以从直立到倾斜的摆动过程</a:t>
            </a:r>
            <a:r>
              <a:rPr lang="zh-CN" altLang="zh-CN" b="1" u="wavyHeavy" dirty="0" smtClean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wavyHeavy" dirty="0" smtClean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其重心升高</a:t>
            </a:r>
            <a:r>
              <a:rPr lang="zh-CN" altLang="zh-CN" b="1" u="wavyHeavy" dirty="0" smtClean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zh-CN" altLang="zh-CN" sz="1050" b="1" u="wavyHeavy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20725" hangingPunct="0">
              <a:spcAft>
                <a:spcPts val="0"/>
              </a:spcAft>
            </a:pPr>
            <a:r>
              <a:rPr lang="zh-CN" altLang="zh-CN" sz="22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不倒翁的重心在底面球心的正下方</a:t>
            </a:r>
            <a:r>
              <a:rPr lang="zh-CN" altLang="zh-CN" sz="22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由几何关系可知</a:t>
            </a:r>
            <a:r>
              <a:rPr lang="zh-CN" altLang="zh-CN" sz="22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当不倒翁向任意方向倾斜时</a:t>
            </a:r>
            <a:r>
              <a:rPr lang="zh-CN" altLang="zh-CN" sz="22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重心所在点的高度都会上升</a:t>
            </a:r>
            <a:r>
              <a:rPr lang="en-US" altLang="zh-CN" sz="2200" b="1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正是由于重心位置的巧妙设计</a:t>
            </a:r>
            <a:r>
              <a:rPr lang="zh-CN" altLang="zh-CN" sz="22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不倒翁才能够在受到外力作用后恢复直立平衡</a:t>
            </a:r>
            <a:r>
              <a:rPr lang="en-US" altLang="zh-CN" sz="2200" b="1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/>
              <a:t>	</a:t>
            </a:r>
            <a:endParaRPr lang="zh-CN" altLang="en-US" sz="2200" dirty="0"/>
          </a:p>
        </p:txBody>
      </p:sp>
      <p:pic>
        <p:nvPicPr>
          <p:cNvPr id="7" name="箭头右下.eps" descr="id:214749401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94606" y="4437112"/>
            <a:ext cx="394970" cy="310515"/>
          </a:xfrm>
          <a:prstGeom prst="rect">
            <a:avLst/>
          </a:prstGeom>
        </p:spPr>
      </p:pic>
      <p:pic>
        <p:nvPicPr>
          <p:cNvPr id="6" name="ef576.jpg" descr="id:214749400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926856" y="781119"/>
            <a:ext cx="2919846" cy="1586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284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0716"/>
            <a:ext cx="11485848" cy="427245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300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sz="2300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力</a:t>
            </a:r>
            <a:r>
              <a:rPr lang="zh-CN" altLang="zh-CN" sz="2300" b="1" dirty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和力的图示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力的概念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力是物体和物体间的相互作用</a:t>
            </a: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一个力总是联系着两个物体——施力物体和受力物体，且二者同时存在</a:t>
            </a: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力的作用效果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使物体产生</a:t>
            </a:r>
            <a:r>
              <a:rPr lang="zh-CN" altLang="zh-CN" sz="2300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形变</a:t>
            </a: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即物体的形状或体积发生变化</a:t>
            </a: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使物体的</a:t>
            </a:r>
            <a:r>
              <a:rPr lang="zh-CN" altLang="zh-CN" sz="2300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运动状态发生改变</a:t>
            </a: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即物体的速度大小或运动方向发生改变</a:t>
            </a: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力的作用效果是由力的大小、方向和作用点共同决定的</a:t>
            </a: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620174"/>
            <a:ext cx="1254116" cy="369395"/>
          </a:xfrm>
          <a:prstGeom prst="rect">
            <a:avLst/>
          </a:prstGeom>
        </p:spPr>
      </p:pic>
      <p:pic>
        <p:nvPicPr>
          <p:cNvPr id="6" name="24知识过.eps" descr="id:2147491630;FounderCES"/>
          <p:cNvPicPr/>
          <p:nvPr/>
        </p:nvPicPr>
        <p:blipFill>
          <a:blip r:embed="rId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88368" y="804441"/>
            <a:ext cx="7723262" cy="536327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5851451"/>
            <a:ext cx="11485848" cy="556050"/>
          </a:xfrm>
          <a:prstGeom prst="rect">
            <a:avLst/>
          </a:prstGeom>
          <a:solidFill>
            <a:srgbClr val="E3F2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3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sz="2300" b="1" spc="-3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相互作用</a:t>
            </a:r>
            <a:r>
              <a:rPr lang="zh-CN" altLang="zh-CN" sz="2300" b="1" spc="-3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的物体</a:t>
            </a:r>
            <a:r>
              <a:rPr lang="zh-CN" altLang="zh-CN" sz="2300" b="1" spc="-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b="1" spc="-3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可以直接接触</a:t>
            </a:r>
            <a:r>
              <a:rPr lang="zh-CN" altLang="zh-CN" sz="2300" b="1" spc="-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b="1" spc="-3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也可以不接触</a:t>
            </a:r>
            <a:r>
              <a:rPr lang="zh-CN" altLang="zh-CN" sz="2300" b="1" spc="-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b="1" spc="-3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但作用力必然是成对出现的</a:t>
            </a:r>
            <a:r>
              <a:rPr lang="en-US" altLang="zh-CN" sz="2300" b="1" spc="-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spc="-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140" y="5897435"/>
            <a:ext cx="1844833" cy="473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9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力的三要素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大小、方向、作用点，力是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矢量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力的单位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国际单位制中，力的单位是牛顿，简称牛，符号是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4659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力的图示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力可以用有向线段表示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有向线段的长短表示力的大小，箭头表示力的方向，箭尾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或箭头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表示力的作用点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这种表示力的方法，叫作力的图示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画力的图示的步骤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选取合适的标度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如用多少毫米表示多少牛的力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从作用点开始沿力的方向画一线段，线段的长短按选定的标度和力的大小画出，线段上加刻度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在线段的一端加箭头表示力的方向，箭尾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或箭头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在力的作用点上，力的方向所在的直线叫力的作用线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5951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/>
              <a:t> </a:t>
            </a:r>
            <a:r>
              <a:rPr lang="en-US" altLang="zh-CN" dirty="0" smtClean="0"/>
              <a:t>     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重力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重力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概念：由于地球的吸引而使物体受到的力叫作重力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方向：总是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竖直向下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大小：</a:t>
            </a:r>
            <a:r>
              <a:rPr lang="en-US" altLang="zh-CN" b="1" i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，在同一地点，重力的大小与质量成正比；在不同地点，如从两极到赤道或从地面升高，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值均减小，从而使同一物体在不同地点的重力也有所不同；物体的重力与其运动状态无关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192" y="908720"/>
            <a:ext cx="1308841" cy="346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00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lvl="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重心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重心：一个物体的各部分都受到重力作用，从效果上看，可认为各部分所受到的重力作用集中于一点，这一点叫作物体的重心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重心是重力的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等效作用点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重心位置的决定因素：一是物体的质量分布；二是物体的形状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重心的确定方法：质量分布均匀、形状规则的物体的重心在其几何中心上；对于形状不规则的薄物体，可用支撑法或悬挂法来确定其重心位置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9064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14517"/>
            <a:ext cx="11485848" cy="57996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重力</a:t>
            </a:r>
            <a:r>
              <a:rPr lang="zh-CN" altLang="zh-CN" b="1" dirty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和质量的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关系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要点破.eps" descr="id:214749165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134766" y="739720"/>
            <a:ext cx="7628890" cy="65913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259" y="1567519"/>
            <a:ext cx="959793" cy="337706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3126257"/>
              </p:ext>
            </p:extLst>
          </p:nvPr>
        </p:nvGraphicFramePr>
        <p:xfrm>
          <a:off x="374259" y="2081376"/>
          <a:ext cx="11472443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1904523">
                  <a:extLst>
                    <a:ext uri="{9D8B030D-6E8A-4147-A177-3AD203B41FA5}">
                      <a16:colId xmlns:a16="http://schemas.microsoft.com/office/drawing/2014/main" val="602277766"/>
                    </a:ext>
                  </a:extLst>
                </a:gridCol>
                <a:gridCol w="4608512">
                  <a:extLst>
                    <a:ext uri="{9D8B030D-6E8A-4147-A177-3AD203B41FA5}">
                      <a16:colId xmlns:a16="http://schemas.microsoft.com/office/drawing/2014/main" val="2115712614"/>
                    </a:ext>
                  </a:extLst>
                </a:gridCol>
                <a:gridCol w="4959408">
                  <a:extLst>
                    <a:ext uri="{9D8B030D-6E8A-4147-A177-3AD203B41FA5}">
                      <a16:colId xmlns:a16="http://schemas.microsoft.com/office/drawing/2014/main" val="154424578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重力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质量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12810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性质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物体受到地球的吸引力的一个分力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物体本身的一种属性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23228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变化情况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随着地理位置的改变而有所变化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不随地理位置的改变而发生变化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85205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测量工具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测力计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二力平衡原理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天平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杠杆原理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2532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标矢性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矢量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标量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78647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联系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mg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71205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898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3"/>
          <p:cNvSpPr txBox="1">
            <a:spLocks/>
          </p:cNvSpPr>
          <p:nvPr/>
        </p:nvSpPr>
        <p:spPr bwMode="auto">
          <a:xfrm>
            <a:off x="360854" y="4603010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物体所受的重力与物体的运动状态无关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故该物体所受重力大小为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9.8 N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98 N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方向为竖直向下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1.eps" descr="id:214749168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8412" y="917051"/>
            <a:ext cx="994484" cy="320124"/>
          </a:xfrm>
          <a:prstGeom prst="rect">
            <a:avLst/>
          </a:prstGeom>
        </p:spPr>
      </p:pic>
      <p:pic>
        <p:nvPicPr>
          <p:cNvPr id="7" name="24答案.eps" descr="id:214749170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3" y="4251708"/>
            <a:ext cx="764309" cy="272473"/>
          </a:xfrm>
          <a:prstGeom prst="rect">
            <a:avLst/>
          </a:prstGeom>
        </p:spPr>
      </p:pic>
      <p:sp>
        <p:nvSpPr>
          <p:cNvPr id="10" name="内容占位符 5"/>
          <p:cNvSpPr txBox="1">
            <a:spLocks/>
          </p:cNvSpPr>
          <p:nvPr/>
        </p:nvSpPr>
        <p:spPr bwMode="auto">
          <a:xfrm>
            <a:off x="360854" y="461345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1" name="24解析.eps" descr="id:214749169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6574" y="4815552"/>
            <a:ext cx="764309" cy="272473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r>
              <a:rPr lang="en-US" altLang="zh-CN" dirty="0"/>
              <a:t> </a:t>
            </a:r>
            <a:r>
              <a:rPr lang="en-US" altLang="zh-CN" dirty="0" smtClean="0"/>
              <a:t>            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2024</a:t>
            </a:r>
            <a:r>
              <a:rPr lang="zh-CN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同济大学第一附属中学期中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质量为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 kg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的物体在倾角为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37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的固定斜面上匀速下滑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重力加速度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9.8 N/kg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则该物体所受重力大小为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方向为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8" name="as789.jpg" descr="id:2147493896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078982" y="2325783"/>
            <a:ext cx="3512127" cy="164926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331850" y="4157111"/>
            <a:ext cx="20393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</a:rPr>
              <a:t>98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竖直向下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48137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616" y="908720"/>
            <a:ext cx="968680" cy="34214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/>
              <a:t> </a:t>
            </a:r>
            <a:r>
              <a:rPr lang="en-US" altLang="zh-CN" dirty="0" smtClean="0"/>
              <a:t> 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力</a:t>
            </a:r>
            <a:r>
              <a:rPr lang="zh-CN" altLang="zh-CN" b="1" dirty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的图示和力的示意图的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比较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3935580"/>
              </p:ext>
            </p:extLst>
          </p:nvPr>
        </p:nvGraphicFramePr>
        <p:xfrm>
          <a:off x="360854" y="1484784"/>
          <a:ext cx="11485848" cy="4663228"/>
        </p:xfrm>
        <a:graphic>
          <a:graphicData uri="http://schemas.openxmlformats.org/drawingml/2006/table">
            <a:tbl>
              <a:tblPr firstRow="1" firstCol="1" bandRow="1"/>
              <a:tblGrid>
                <a:gridCol w="971703">
                  <a:extLst>
                    <a:ext uri="{9D8B030D-6E8A-4147-A177-3AD203B41FA5}">
                      <a16:colId xmlns:a16="http://schemas.microsoft.com/office/drawing/2014/main" val="3756307479"/>
                    </a:ext>
                  </a:extLst>
                </a:gridCol>
                <a:gridCol w="6282759">
                  <a:extLst>
                    <a:ext uri="{9D8B030D-6E8A-4147-A177-3AD203B41FA5}">
                      <a16:colId xmlns:a16="http://schemas.microsoft.com/office/drawing/2014/main" val="1851929768"/>
                    </a:ext>
                  </a:extLst>
                </a:gridCol>
                <a:gridCol w="4231386">
                  <a:extLst>
                    <a:ext uri="{9D8B030D-6E8A-4147-A177-3AD203B41FA5}">
                      <a16:colId xmlns:a16="http://schemas.microsoft.com/office/drawing/2014/main" val="297004176"/>
                    </a:ext>
                  </a:extLst>
                </a:gridCol>
              </a:tblGrid>
              <a:tr h="50288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力的图示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力的示意图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0748933"/>
                  </a:ext>
                </a:extLst>
              </a:tr>
              <a:tr h="100576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区别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表示了力的三要素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用于精确表示力时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表示了力的作用点和方向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用于受力分析时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0346649"/>
                  </a:ext>
                </a:extLst>
              </a:tr>
              <a:tr h="301730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作图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步骤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选定标度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用一定长度的线段表示一定大小的力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从作用点开始沿力的方向画一线段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根据选定的标度和力的大小按比例确定线段的长度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在线段的末端标出箭头表示力的方向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从作用点开始沿力的方向画一条适当长度的线段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在线段的末端标出箭头表示力的方向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不需选定标度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22026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0558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</TotalTime>
  <Words>1518</Words>
  <Application>Microsoft Office PowerPoint</Application>
  <PresentationFormat>自定义</PresentationFormat>
  <Paragraphs>104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5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418</cp:revision>
  <dcterms:created xsi:type="dcterms:W3CDTF">2020-11-06T05:24:00Z</dcterms:created>
  <dcterms:modified xsi:type="dcterms:W3CDTF">2025-06-17T22:41:26Z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